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6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5191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35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2214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00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77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7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4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2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4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0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DFC74-F6CF-45BF-A9A0-F15859BEA0F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045A22-ADBC-4C44-AAC4-8A51DCDDE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80EC-D137-4CA2-B3E9-DF5DFC516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Nashua School District</a:t>
            </a:r>
            <a:br>
              <a:rPr lang="en-US" dirty="0"/>
            </a:br>
            <a:r>
              <a:rPr lang="en-US" dirty="0"/>
              <a:t>IT Department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3C266-43B1-4731-ACFB-FDC385D7D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Greg Rodriguez</a:t>
            </a:r>
          </a:p>
          <a:p>
            <a:r>
              <a:rPr lang="en-US" dirty="0"/>
              <a:t>Director of IT</a:t>
            </a:r>
          </a:p>
        </p:txBody>
      </p:sp>
    </p:spTree>
    <p:extLst>
      <p:ext uri="{BB962C8B-B14F-4D97-AF65-F5344CB8AC3E}">
        <p14:creationId xmlns:p14="http://schemas.microsoft.com/office/powerpoint/2010/main" val="158124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C603-3A1A-4C3A-82A8-44CA60138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and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7BE1-83EF-404A-BFB7-8109FBA79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2800" dirty="0"/>
              <a:t>Successfully launched a one-to-one Chromebook campaign</a:t>
            </a:r>
          </a:p>
          <a:p>
            <a:pPr lvl="1"/>
            <a:r>
              <a:rPr lang="en-US" sz="2500" dirty="0"/>
              <a:t>More than 6,000 Chromebooks are now in the hands of students at the secondary level</a:t>
            </a:r>
          </a:p>
          <a:p>
            <a:pPr lvl="1"/>
            <a:r>
              <a:rPr lang="en-US" sz="2500" dirty="0"/>
              <a:t>The District’s IT team at each school works with building administrators to ensure that each student has a fully functioning device</a:t>
            </a:r>
          </a:p>
          <a:p>
            <a:pPr lvl="1"/>
            <a:endParaRPr lang="en-US" sz="2500" dirty="0"/>
          </a:p>
          <a:p>
            <a:pPr marL="228600" lvl="1"/>
            <a:r>
              <a:rPr lang="en-US" sz="2800" dirty="0"/>
              <a:t>Standardization of technology </a:t>
            </a:r>
          </a:p>
          <a:p>
            <a:pPr marL="685800" lvl="2"/>
            <a:r>
              <a:rPr lang="en-US" sz="2400" dirty="0"/>
              <a:t>Goal is to achieve the Ideal Classroom</a:t>
            </a:r>
          </a:p>
          <a:p>
            <a:pPr marL="1143000" lvl="3"/>
            <a:r>
              <a:rPr lang="en-US" sz="2200" dirty="0"/>
              <a:t>Interactive panels throughout the District</a:t>
            </a:r>
          </a:p>
          <a:p>
            <a:pPr marL="1143000" lvl="3"/>
            <a:r>
              <a:rPr lang="en-US" sz="2200" dirty="0"/>
              <a:t>1:1 Chromebooks for all students, in all grade levels</a:t>
            </a:r>
          </a:p>
          <a:p>
            <a:pPr marL="685800" lvl="2"/>
            <a:endParaRPr lang="en-US" sz="2400" dirty="0"/>
          </a:p>
          <a:p>
            <a:pPr marL="228600" lvl="1"/>
            <a:r>
              <a:rPr lang="en-US" sz="2800" dirty="0"/>
              <a:t>Bridging the gap between education and technology</a:t>
            </a:r>
          </a:p>
          <a:p>
            <a:pPr marL="685800" lvl="2"/>
            <a:r>
              <a:rPr lang="en-US" sz="2400" dirty="0"/>
              <a:t>Kris Smith, Digital Coordinator, and Greg Rodriguez, Director of Technology, have developed a technology committee</a:t>
            </a:r>
          </a:p>
          <a:p>
            <a:pPr marL="1143000" lvl="3"/>
            <a:r>
              <a:rPr lang="en-US" sz="2200" dirty="0"/>
              <a:t>Solutions-oriented group of stakeholders seeking to identify obstacles and solutions to improve how technology and curriculum can meet the needs of the District</a:t>
            </a:r>
          </a:p>
          <a:p>
            <a:pPr marL="1143000" lvl="3"/>
            <a:r>
              <a:rPr lang="en-US" sz="2200" dirty="0"/>
              <a:t>Results will be to construct a technology plan by the end of the 23-24 school year </a:t>
            </a:r>
          </a:p>
          <a:p>
            <a:pPr marL="1600200" lvl="4"/>
            <a:r>
              <a:rPr lang="en-US" sz="2200" dirty="0"/>
              <a:t>Refresh plan, infrastructure, digital equity, safety and security, new initiatives, and educational needs</a:t>
            </a:r>
          </a:p>
          <a:p>
            <a:pPr marL="1600200" lvl="4"/>
            <a:endParaRPr lang="en-US" sz="2200" dirty="0"/>
          </a:p>
          <a:p>
            <a:pPr marL="1600200" lvl="4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0234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43D5-47C1-4DF5-83DD-58150726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and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E42CD-538F-473F-94A9-ED651985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dirty="0"/>
              <a:t>A year removed from the ransomware attack</a:t>
            </a:r>
          </a:p>
          <a:p>
            <a:pPr lvl="1"/>
            <a:r>
              <a:rPr lang="en-US" sz="1900" dirty="0"/>
              <a:t>Uncertainty, denial, and victimhood</a:t>
            </a:r>
          </a:p>
          <a:p>
            <a:pPr lvl="1"/>
            <a:r>
              <a:rPr lang="en-US" sz="1900" dirty="0"/>
              <a:t>What happened?</a:t>
            </a:r>
          </a:p>
          <a:p>
            <a:pPr lvl="2"/>
            <a:r>
              <a:rPr lang="en-US" sz="1900" dirty="0"/>
              <a:t>Who was responsible?</a:t>
            </a:r>
          </a:p>
          <a:p>
            <a:pPr lvl="2"/>
            <a:r>
              <a:rPr lang="en-US" sz="1900" dirty="0"/>
              <a:t>Data was exfiltrated</a:t>
            </a:r>
          </a:p>
          <a:p>
            <a:pPr lvl="2"/>
            <a:r>
              <a:rPr lang="en-US" sz="1900" dirty="0"/>
              <a:t>Data and systems were rendered useless</a:t>
            </a:r>
          </a:p>
          <a:p>
            <a:pPr marL="228600" lvl="2"/>
            <a:r>
              <a:rPr lang="en-US" sz="1900" dirty="0"/>
              <a:t>What did we do?</a:t>
            </a:r>
          </a:p>
          <a:p>
            <a:pPr marL="685800" lvl="3"/>
            <a:r>
              <a:rPr lang="en-US" sz="1900" dirty="0"/>
              <a:t>Worked with administration, City of Nashua, law enforcement, attorneys, forensic and incident handlers</a:t>
            </a:r>
          </a:p>
          <a:p>
            <a:pPr marL="685800" lvl="3"/>
            <a:r>
              <a:rPr lang="en-US" sz="1900" dirty="0"/>
              <a:t>Restored and rebuilt systems from backups through our disaster recovery site </a:t>
            </a:r>
          </a:p>
          <a:p>
            <a:pPr marL="685800" lvl="3"/>
            <a:r>
              <a:rPr lang="en-US" sz="1900" dirty="0"/>
              <a:t>Relied on support from the school community </a:t>
            </a:r>
          </a:p>
        </p:txBody>
      </p:sp>
    </p:spTree>
    <p:extLst>
      <p:ext uri="{BB962C8B-B14F-4D97-AF65-F5344CB8AC3E}">
        <p14:creationId xmlns:p14="http://schemas.microsoft.com/office/powerpoint/2010/main" val="100411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F113-15A1-4646-9B53-F1A290BA8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Since?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2A5B7-975F-455E-B463-296F1C6D4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Moved Aspen to the cloud</a:t>
            </a:r>
          </a:p>
          <a:p>
            <a:r>
              <a:rPr lang="en-US" dirty="0"/>
              <a:t>Required Duo (multifactor authentication) mandatory for staff and vendors</a:t>
            </a:r>
          </a:p>
          <a:p>
            <a:r>
              <a:rPr lang="en-US" dirty="0"/>
              <a:t>Installed state-of-the-art, behavior-based anti-malware software on all Windows-based computers and servers</a:t>
            </a:r>
          </a:p>
          <a:p>
            <a:r>
              <a:rPr lang="en-US" dirty="0"/>
              <a:t>Improved our District policies to reflect best security and privacy standards</a:t>
            </a:r>
          </a:p>
          <a:p>
            <a:r>
              <a:rPr lang="en-US" dirty="0"/>
              <a:t>City of Nashua and NSD have hired a Cyber Security Engineer</a:t>
            </a:r>
          </a:p>
          <a:p>
            <a:r>
              <a:rPr lang="en-US" dirty="0"/>
              <a:t>Notified those who were impacted by the breach</a:t>
            </a:r>
          </a:p>
          <a:p>
            <a:r>
              <a:rPr lang="en-US" dirty="0"/>
              <a:t>Culture change through administration’s support to be more mindful of security</a:t>
            </a:r>
          </a:p>
          <a:p>
            <a:r>
              <a:rPr lang="en-US" dirty="0"/>
              <a:t>IT will strive to be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9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F51E3-BF65-4F31-9D2C-9730BF6AF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do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C722-D535-4354-9FF1-399B7666C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Security</a:t>
            </a:r>
          </a:p>
          <a:p>
            <a:pPr lvl="1"/>
            <a:r>
              <a:rPr lang="en-US" dirty="0"/>
              <a:t>New phone system</a:t>
            </a:r>
          </a:p>
          <a:p>
            <a:pPr lvl="1"/>
            <a:r>
              <a:rPr lang="en-US" dirty="0"/>
              <a:t>Compliance with Kari’s Law and RAY BAUM’s Act for 911 and geo-location</a:t>
            </a:r>
          </a:p>
          <a:p>
            <a:pPr lvl="1"/>
            <a:r>
              <a:rPr lang="en-US" dirty="0"/>
              <a:t>New Next Generation Firewall</a:t>
            </a:r>
          </a:p>
          <a:p>
            <a:pPr lvl="1"/>
            <a:r>
              <a:rPr lang="en-US" dirty="0"/>
              <a:t>Reviewing and presenting the NSD’s Data Governance Plan to this BOE</a:t>
            </a:r>
          </a:p>
          <a:p>
            <a:pPr lvl="1"/>
            <a:r>
              <a:rPr lang="en-US" dirty="0"/>
              <a:t>User awareness training </a:t>
            </a:r>
          </a:p>
          <a:p>
            <a:pPr lvl="2"/>
            <a:r>
              <a:rPr lang="en-US" dirty="0"/>
              <a:t>Part of the culture shift</a:t>
            </a:r>
          </a:p>
          <a:p>
            <a:r>
              <a:rPr lang="en-US" dirty="0"/>
              <a:t>Physical Security</a:t>
            </a:r>
          </a:p>
          <a:p>
            <a:pPr lvl="1"/>
            <a:r>
              <a:rPr lang="en-US" dirty="0"/>
              <a:t>If it is worth protecting, we must protect it.</a:t>
            </a:r>
          </a:p>
          <a:p>
            <a:pPr lvl="1"/>
            <a:r>
              <a:rPr lang="en-US" dirty="0"/>
              <a:t>People are the district’s most precious asset.</a:t>
            </a:r>
          </a:p>
          <a:p>
            <a:pPr lvl="2"/>
            <a:r>
              <a:rPr lang="en-US" dirty="0"/>
              <a:t>We are working with Plant Operations to implement systems to improve how we alert members and staff in our community in the event of an emergency</a:t>
            </a:r>
          </a:p>
        </p:txBody>
      </p:sp>
    </p:spTree>
    <p:extLst>
      <p:ext uri="{BB962C8B-B14F-4D97-AF65-F5344CB8AC3E}">
        <p14:creationId xmlns:p14="http://schemas.microsoft.com/office/powerpoint/2010/main" val="91043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F01A8-D188-45CF-AD39-325DE5958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Funding Priorities?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AB90F-76DB-429E-B344-24F825642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Chromebook Purchases </a:t>
            </a:r>
          </a:p>
          <a:p>
            <a:pPr lvl="1"/>
            <a:r>
              <a:rPr lang="en-US" dirty="0"/>
              <a:t>1,000 devices and licenses</a:t>
            </a:r>
          </a:p>
          <a:p>
            <a:r>
              <a:rPr lang="en-US" dirty="0"/>
              <a:t>Computer Software</a:t>
            </a:r>
          </a:p>
          <a:p>
            <a:pPr lvl="1"/>
            <a:r>
              <a:rPr lang="en-US" dirty="0"/>
              <a:t>Productivity, safety, and security</a:t>
            </a:r>
          </a:p>
          <a:p>
            <a:r>
              <a:rPr lang="en-US" dirty="0"/>
              <a:t>Network Infrastructure</a:t>
            </a:r>
          </a:p>
          <a:p>
            <a:pPr lvl="1"/>
            <a:r>
              <a:rPr lang="en-US" dirty="0"/>
              <a:t>Core Switches and Next Generation Firewall</a:t>
            </a:r>
          </a:p>
          <a:p>
            <a:r>
              <a:rPr lang="en-US" dirty="0"/>
              <a:t>Training for IT Staff</a:t>
            </a:r>
          </a:p>
          <a:p>
            <a:pPr lvl="1"/>
            <a:r>
              <a:rPr lang="en-US" dirty="0"/>
              <a:t>Security and upskilling the IT Team</a:t>
            </a:r>
          </a:p>
          <a:p>
            <a:r>
              <a:rPr lang="en-US" dirty="0"/>
              <a:t>Computer Equipment and Supplies</a:t>
            </a:r>
          </a:p>
          <a:p>
            <a:pPr lvl="1"/>
            <a:r>
              <a:rPr lang="en-US" dirty="0"/>
              <a:t>Break/fix parts </a:t>
            </a:r>
          </a:p>
        </p:txBody>
      </p:sp>
    </p:spTree>
    <p:extLst>
      <p:ext uri="{BB962C8B-B14F-4D97-AF65-F5344CB8AC3E}">
        <p14:creationId xmlns:p14="http://schemas.microsoft.com/office/powerpoint/2010/main" val="39655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FC44D-58A9-40BC-8E3E-C97B6FCB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Budget (minus wages)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BD685B-EFB8-4AC7-A5DF-DE72E19B3E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561034"/>
              </p:ext>
            </p:extLst>
          </p:nvPr>
        </p:nvGraphicFramePr>
        <p:xfrm>
          <a:off x="677863" y="2160588"/>
          <a:ext cx="85963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481496581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887943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FY25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430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Contract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$444,289.00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35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Conferences and 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$11,500.00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7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Office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$750.00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61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Computer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$75,000.00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82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Computer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48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Computer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$875,540.00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72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Summer 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$5,900.00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888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1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$1,662,979.00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700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8186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</TotalTime>
  <Words>497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Nashua School District IT Department</vt:lpstr>
      <vt:lpstr>Teaching and Learning</vt:lpstr>
      <vt:lpstr>Safety and Security</vt:lpstr>
      <vt:lpstr>What Have We Done Since?</vt:lpstr>
      <vt:lpstr>What We Will do Next?</vt:lpstr>
      <vt:lpstr>What are the Funding Priorities?</vt:lpstr>
      <vt:lpstr>Proposed Budget (minus wages)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Nashua School District IT Department</dc:title>
  <dc:creator>Gregory Rodriguez</dc:creator>
  <cp:lastModifiedBy>Tara Kinsella</cp:lastModifiedBy>
  <cp:revision>12</cp:revision>
  <dcterms:created xsi:type="dcterms:W3CDTF">2024-03-22T12:59:13Z</dcterms:created>
  <dcterms:modified xsi:type="dcterms:W3CDTF">2024-04-10T14:19:11Z</dcterms:modified>
</cp:coreProperties>
</file>